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74" r:id="rId4"/>
    <p:sldId id="265" r:id="rId5"/>
    <p:sldId id="277" r:id="rId6"/>
    <p:sldId id="278" r:id="rId7"/>
    <p:sldId id="275" r:id="rId8"/>
    <p:sldId id="279" r:id="rId9"/>
    <p:sldId id="276" r:id="rId10"/>
    <p:sldId id="266" r:id="rId11"/>
    <p:sldId id="267" r:id="rId12"/>
    <p:sldId id="268" r:id="rId13"/>
    <p:sldId id="269" r:id="rId14"/>
    <p:sldId id="280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7156"/>
    <a:srgbClr val="B8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9" autoAdjust="0"/>
    <p:restoredTop sz="94660"/>
  </p:normalViewPr>
  <p:slideViewPr>
    <p:cSldViewPr snapToGrid="0">
      <p:cViewPr>
        <p:scale>
          <a:sx n="64" d="100"/>
          <a:sy n="64" d="100"/>
        </p:scale>
        <p:origin x="632" y="2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4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8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2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8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2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0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3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4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4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6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4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2020. 10. 12.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0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811866" y="2507453"/>
            <a:ext cx="9237133" cy="2158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Multi-view 3D Pose Estimation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20150342 </a:t>
            </a:r>
            <a:r>
              <a:rPr lang="en-US" altLang="ko-KR" sz="16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Junkyu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Park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20170317 </a:t>
            </a:r>
            <a:r>
              <a:rPr lang="en-US" altLang="ko-KR" sz="16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Seungho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16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Baek</a:t>
            </a:r>
            <a:endParaRPr lang="en-US" altLang="ko-KR" sz="1600" kern="0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NCSOFT Vision AI Lab Human Pose Team</a:t>
            </a: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16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Yeongeon</a:t>
            </a:r>
            <a:r>
              <a: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Lee</a:t>
            </a: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8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Requirement Analysis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71">
            <a:extLst>
              <a:ext uri="{FF2B5EF4-FFF2-40B4-BE49-F238E27FC236}">
                <a16:creationId xmlns:a16="http://schemas.microsoft.com/office/drawing/2014/main" id="{BA32B527-2DBE-4D41-A323-D535EC22B65F}"/>
              </a:ext>
            </a:extLst>
          </p:cNvPr>
          <p:cNvSpPr/>
          <p:nvPr/>
        </p:nvSpPr>
        <p:spPr>
          <a:xfrm>
            <a:off x="831436" y="1491510"/>
            <a:ext cx="11527751" cy="243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Functional Requirement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Design multi-view constraint and get better result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Modify the model to receive multi-view input.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Get confidence map from the </a:t>
            </a: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openpose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result.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Find relationship between confidence map and SMPL parameters.</a:t>
            </a:r>
          </a:p>
        </p:txBody>
      </p:sp>
      <p:sp>
        <p:nvSpPr>
          <p:cNvPr id="12" name="직사각형 71">
            <a:extLst>
              <a:ext uri="{FF2B5EF4-FFF2-40B4-BE49-F238E27FC236}">
                <a16:creationId xmlns:a16="http://schemas.microsoft.com/office/drawing/2014/main" id="{70A17F27-96C0-B24B-B84D-CD00B120F11F}"/>
              </a:ext>
            </a:extLst>
          </p:cNvPr>
          <p:cNvSpPr/>
          <p:nvPr/>
        </p:nvSpPr>
        <p:spPr>
          <a:xfrm>
            <a:off x="831436" y="4180133"/>
            <a:ext cx="11527751" cy="1839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Non-functional Requirement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Reconstruction error of multi-view 3D pose estimation should be better than </a:t>
            </a:r>
            <a:b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existing models for human 3.6m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PCK, AUC, MPJPE loss value should be lower than existing models for MPI-INF-3DHP dataset</a:t>
            </a:r>
          </a:p>
        </p:txBody>
      </p:sp>
      <p:pic>
        <p:nvPicPr>
          <p:cNvPr id="7" name="Google Shape;115;p20">
            <a:extLst>
              <a:ext uri="{FF2B5EF4-FFF2-40B4-BE49-F238E27FC236}">
                <a16:creationId xmlns:a16="http://schemas.microsoft.com/office/drawing/2014/main" id="{89A4DDE9-DC8A-0648-82CD-52CBBF302D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85721" y="3673776"/>
            <a:ext cx="2325200" cy="10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20">
            <a:extLst>
              <a:ext uri="{FF2B5EF4-FFF2-40B4-BE49-F238E27FC236}">
                <a16:creationId xmlns:a16="http://schemas.microsoft.com/office/drawing/2014/main" id="{B79203FC-CC7E-EE48-A8B1-867B4572BD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335" y="1804361"/>
            <a:ext cx="3359225" cy="11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7;p20">
            <a:extLst>
              <a:ext uri="{FF2B5EF4-FFF2-40B4-BE49-F238E27FC236}">
                <a16:creationId xmlns:a16="http://schemas.microsoft.com/office/drawing/2014/main" id="{5A451A71-6DBD-CD42-8BCC-EACA7EEF248E}"/>
              </a:ext>
            </a:extLst>
          </p:cNvPr>
          <p:cNvSpPr txBox="1"/>
          <p:nvPr/>
        </p:nvSpPr>
        <p:spPr>
          <a:xfrm>
            <a:off x="9389546" y="4399701"/>
            <a:ext cx="10731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Single-view</a:t>
            </a:r>
            <a:endParaRPr sz="900">
              <a:highlight>
                <a:srgbClr val="FFFFFF"/>
              </a:highlight>
            </a:endParaRPr>
          </a:p>
        </p:txBody>
      </p:sp>
      <p:sp>
        <p:nvSpPr>
          <p:cNvPr id="10" name="Google Shape;118;p20">
            <a:extLst>
              <a:ext uri="{FF2B5EF4-FFF2-40B4-BE49-F238E27FC236}">
                <a16:creationId xmlns:a16="http://schemas.microsoft.com/office/drawing/2014/main" id="{9DCC91A6-E560-8742-88E8-EEECE5C70461}"/>
              </a:ext>
            </a:extLst>
          </p:cNvPr>
          <p:cNvSpPr txBox="1"/>
          <p:nvPr/>
        </p:nvSpPr>
        <p:spPr>
          <a:xfrm>
            <a:off x="8385701" y="2731548"/>
            <a:ext cx="10731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highlight>
                  <a:srgbClr val="FFFFFF"/>
                </a:highlight>
              </a:rPr>
              <a:t>Single-view</a:t>
            </a:r>
            <a:endParaRPr sz="700">
              <a:highlight>
                <a:srgbClr val="FFFFFF"/>
              </a:highlight>
            </a:endParaRPr>
          </a:p>
        </p:txBody>
      </p:sp>
      <p:sp>
        <p:nvSpPr>
          <p:cNvPr id="13" name="Google Shape;119;p20">
            <a:extLst>
              <a:ext uri="{FF2B5EF4-FFF2-40B4-BE49-F238E27FC236}">
                <a16:creationId xmlns:a16="http://schemas.microsoft.com/office/drawing/2014/main" id="{DB1E675E-B684-AA4C-BC9E-7C90DE118096}"/>
              </a:ext>
            </a:extLst>
          </p:cNvPr>
          <p:cNvSpPr txBox="1"/>
          <p:nvPr/>
        </p:nvSpPr>
        <p:spPr>
          <a:xfrm>
            <a:off x="9796571" y="4735226"/>
            <a:ext cx="1593672" cy="43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/>
              <a:t>&lt;For Human3.6m&gt;</a:t>
            </a:r>
            <a:endParaRPr sz="1050"/>
          </a:p>
        </p:txBody>
      </p:sp>
      <p:sp>
        <p:nvSpPr>
          <p:cNvPr id="14" name="Google Shape;120;p20">
            <a:extLst>
              <a:ext uri="{FF2B5EF4-FFF2-40B4-BE49-F238E27FC236}">
                <a16:creationId xmlns:a16="http://schemas.microsoft.com/office/drawing/2014/main" id="{8F2A828E-CC18-B145-B58E-477FFE1183DF}"/>
              </a:ext>
            </a:extLst>
          </p:cNvPr>
          <p:cNvSpPr txBox="1"/>
          <p:nvPr/>
        </p:nvSpPr>
        <p:spPr>
          <a:xfrm>
            <a:off x="9395651" y="3036948"/>
            <a:ext cx="1595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/>
              <a:t>&lt;For MPI-INF-3DHP&gt;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44958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Acquired Datasets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151;p24">
            <a:extLst>
              <a:ext uri="{FF2B5EF4-FFF2-40B4-BE49-F238E27FC236}">
                <a16:creationId xmlns:a16="http://schemas.microsoft.com/office/drawing/2014/main" id="{A7F24E65-3766-FD41-A7AE-D0898B04F8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3967" y="1710841"/>
            <a:ext cx="4427099" cy="36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2;p24">
            <a:extLst>
              <a:ext uri="{FF2B5EF4-FFF2-40B4-BE49-F238E27FC236}">
                <a16:creationId xmlns:a16="http://schemas.microsoft.com/office/drawing/2014/main" id="{886F0200-8E72-E946-BAA3-5CF689AF16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316" y="1517641"/>
            <a:ext cx="3673100" cy="18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3;p24">
            <a:extLst>
              <a:ext uri="{FF2B5EF4-FFF2-40B4-BE49-F238E27FC236}">
                <a16:creationId xmlns:a16="http://schemas.microsoft.com/office/drawing/2014/main" id="{2608D1A4-A4DE-4740-A6CC-0F1DB39997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316" y="3536441"/>
            <a:ext cx="3673100" cy="18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48DA8-1B49-D84B-9B77-BB069365C2D6}"/>
              </a:ext>
            </a:extLst>
          </p:cNvPr>
          <p:cNvSpPr/>
          <p:nvPr/>
        </p:nvSpPr>
        <p:spPr>
          <a:xfrm>
            <a:off x="1750979" y="5602456"/>
            <a:ext cx="876462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E37156"/>
                </a:solidFill>
              </a:rPr>
              <a:t>Human3.6m(with SMPL)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MPI(with SMPL), 3dpw, coco, </a:t>
            </a: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etc</a:t>
            </a:r>
            <a:endParaRPr lang="en-US" altLang="ko-KR" sz="2400" b="1" dirty="0">
              <a:solidFill>
                <a:srgbClr val="E371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932856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Detailed Pre-processing pipeline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72;p27">
            <a:extLst>
              <a:ext uri="{FF2B5EF4-FFF2-40B4-BE49-F238E27FC236}">
                <a16:creationId xmlns:a16="http://schemas.microsoft.com/office/drawing/2014/main" id="{FEBAFEF8-F19A-FA4A-8B31-139983FB38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3065" y="1528400"/>
            <a:ext cx="5417601" cy="302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9;p28">
            <a:extLst>
              <a:ext uri="{FF2B5EF4-FFF2-40B4-BE49-F238E27FC236}">
                <a16:creationId xmlns:a16="http://schemas.microsoft.com/office/drawing/2014/main" id="{E0286B27-268E-D84F-A8CF-D990E2B938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128" y="3194357"/>
            <a:ext cx="2975278" cy="32663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28">
            <a:extLst>
              <a:ext uri="{FF2B5EF4-FFF2-40B4-BE49-F238E27FC236}">
                <a16:creationId xmlns:a16="http://schemas.microsoft.com/office/drawing/2014/main" id="{E80BDC8D-9F70-BA40-8368-009601C152B9}"/>
              </a:ext>
            </a:extLst>
          </p:cNvPr>
          <p:cNvSpPr txBox="1"/>
          <p:nvPr/>
        </p:nvSpPr>
        <p:spPr>
          <a:xfrm>
            <a:off x="7341037" y="1786009"/>
            <a:ext cx="43737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For 25 body parts</a:t>
            </a:r>
            <a:endParaRPr sz="1100"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(3n-1)th data = x position of body part</a:t>
            </a:r>
            <a:endParaRPr sz="1100"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(3n)th data = y position of body part</a:t>
            </a:r>
            <a:endParaRPr sz="1100"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(3n + 1)th data = confidence of body part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81;p28">
            <a:extLst>
              <a:ext uri="{FF2B5EF4-FFF2-40B4-BE49-F238E27FC236}">
                <a16:creationId xmlns:a16="http://schemas.microsoft.com/office/drawing/2014/main" id="{C037F7F4-4C78-D34D-80CB-7FB891DD81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764" y="3186109"/>
            <a:ext cx="1638246" cy="318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5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Visualizing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87;p29">
            <a:extLst>
              <a:ext uri="{FF2B5EF4-FFF2-40B4-BE49-F238E27FC236}">
                <a16:creationId xmlns:a16="http://schemas.microsoft.com/office/drawing/2014/main" id="{F6DB4691-85C5-F744-B480-B3A9853AF2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33534" y="2057276"/>
            <a:ext cx="3334186" cy="187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8;p29">
            <a:extLst>
              <a:ext uri="{FF2B5EF4-FFF2-40B4-BE49-F238E27FC236}">
                <a16:creationId xmlns:a16="http://schemas.microsoft.com/office/drawing/2014/main" id="{C3807C18-6F25-FF4F-A4B6-991853B334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347" y="2057275"/>
            <a:ext cx="3334162" cy="187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29">
            <a:extLst>
              <a:ext uri="{FF2B5EF4-FFF2-40B4-BE49-F238E27FC236}">
                <a16:creationId xmlns:a16="http://schemas.microsoft.com/office/drawing/2014/main" id="{1C1DFBC2-DAE7-AE49-B72A-1E408EC563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844" y="4640666"/>
            <a:ext cx="2863399" cy="197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90;p29">
            <a:extLst>
              <a:ext uri="{FF2B5EF4-FFF2-40B4-BE49-F238E27FC236}">
                <a16:creationId xmlns:a16="http://schemas.microsoft.com/office/drawing/2014/main" id="{1D7C1802-CCD7-2241-9F11-26119FCD53F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540" y="4656793"/>
            <a:ext cx="1418694" cy="196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91;p29">
            <a:extLst>
              <a:ext uri="{FF2B5EF4-FFF2-40B4-BE49-F238E27FC236}">
                <a16:creationId xmlns:a16="http://schemas.microsoft.com/office/drawing/2014/main" id="{B9F57D01-4A56-0B4E-9044-7F99EB2CD6C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8319" y="4656793"/>
            <a:ext cx="1706611" cy="198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71">
            <a:extLst>
              <a:ext uri="{FF2B5EF4-FFF2-40B4-BE49-F238E27FC236}">
                <a16:creationId xmlns:a16="http://schemas.microsoft.com/office/drawing/2014/main" id="{BB84E80C-7913-C245-A506-8B16E39ED0A5}"/>
              </a:ext>
            </a:extLst>
          </p:cNvPr>
          <p:cNvSpPr/>
          <p:nvPr/>
        </p:nvSpPr>
        <p:spPr>
          <a:xfrm>
            <a:off x="831436" y="1287169"/>
            <a:ext cx="115277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Youtube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Datasets (Mannequin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challenge)</a:t>
            </a:r>
          </a:p>
        </p:txBody>
      </p:sp>
      <p:sp>
        <p:nvSpPr>
          <p:cNvPr id="19" name="직사각형 71">
            <a:extLst>
              <a:ext uri="{FF2B5EF4-FFF2-40B4-BE49-F238E27FC236}">
                <a16:creationId xmlns:a16="http://schemas.microsoft.com/office/drawing/2014/main" id="{944255C7-A955-194C-9FAD-F9F855502D6B}"/>
              </a:ext>
            </a:extLst>
          </p:cNvPr>
          <p:cNvSpPr/>
          <p:nvPr/>
        </p:nvSpPr>
        <p:spPr>
          <a:xfrm>
            <a:off x="831436" y="3969613"/>
            <a:ext cx="115277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Our Datasets (Recorded by camera/phone)</a:t>
            </a:r>
          </a:p>
        </p:txBody>
      </p:sp>
    </p:spTree>
    <p:extLst>
      <p:ext uri="{BB962C8B-B14F-4D97-AF65-F5344CB8AC3E}">
        <p14:creationId xmlns:p14="http://schemas.microsoft.com/office/powerpoint/2010/main" val="209039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5" y="185831"/>
            <a:ext cx="768340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Schedule : before mid presentation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oogle Shape;197;p30">
            <a:extLst>
              <a:ext uri="{FF2B5EF4-FFF2-40B4-BE49-F238E27FC236}">
                <a16:creationId xmlns:a16="http://schemas.microsoft.com/office/drawing/2014/main" id="{64FA1EAB-49AC-0749-A24F-47BEC69753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116" y="1644259"/>
            <a:ext cx="9656561" cy="4519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48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5" y="185831"/>
            <a:ext cx="738123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Schedule : after mid presentation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8B73BBA-F0C5-3E4D-B4B4-72C1979A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88534"/>
            <a:ext cx="8982805" cy="50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Role and Responsibility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1">
            <a:extLst>
              <a:ext uri="{FF2B5EF4-FFF2-40B4-BE49-F238E27FC236}">
                <a16:creationId xmlns:a16="http://schemas.microsoft.com/office/drawing/2014/main" id="{69DE1251-9CE2-784B-8590-490897C36B98}"/>
              </a:ext>
            </a:extLst>
          </p:cNvPr>
          <p:cNvSpPr/>
          <p:nvPr/>
        </p:nvSpPr>
        <p:spPr>
          <a:xfrm>
            <a:off x="1213278" y="1367270"/>
            <a:ext cx="1152775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Seungho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Baek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(Team Leader)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Run SPIN demo / Preprocess datasets for training / suggest constraint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do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Make designed model</a:t>
            </a:r>
          </a:p>
        </p:txBody>
      </p:sp>
      <p:sp>
        <p:nvSpPr>
          <p:cNvPr id="9" name="직사각형 71">
            <a:extLst>
              <a:ext uri="{FF2B5EF4-FFF2-40B4-BE49-F238E27FC236}">
                <a16:creationId xmlns:a16="http://schemas.microsoft.com/office/drawing/2014/main" id="{B9FAFC0D-53B5-3540-801A-5AD962F1CB4B}"/>
              </a:ext>
            </a:extLst>
          </p:cNvPr>
          <p:cNvSpPr/>
          <p:nvPr/>
        </p:nvSpPr>
        <p:spPr>
          <a:xfrm>
            <a:off x="1213278" y="3072800"/>
            <a:ext cx="1152775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Junkyu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Park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HMR,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SMPLify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SPIN paper review / Get Human3.6m dataset / dataset labeling / environment settings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do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Acquire dataset and modeling</a:t>
            </a:r>
          </a:p>
        </p:txBody>
      </p:sp>
      <p:sp>
        <p:nvSpPr>
          <p:cNvPr id="6" name="직사각형 71">
            <a:extLst>
              <a:ext uri="{FF2B5EF4-FFF2-40B4-BE49-F238E27FC236}">
                <a16:creationId xmlns:a16="http://schemas.microsoft.com/office/drawing/2014/main" id="{58C7EAEF-ACFE-0340-866B-81083EB2BE79}"/>
              </a:ext>
            </a:extLst>
          </p:cNvPr>
          <p:cNvSpPr/>
          <p:nvPr/>
        </p:nvSpPr>
        <p:spPr>
          <a:xfrm>
            <a:off x="1213278" y="4778331"/>
            <a:ext cx="1152775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Yeongeon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Lee (Mentor, NCSOFT)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Advice for project proceeding / Supply Human3.6m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datasett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do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Feedback about our design and modeling / Supply needed datasets.</a:t>
            </a:r>
          </a:p>
        </p:txBody>
      </p:sp>
    </p:spTree>
    <p:extLst>
      <p:ext uri="{BB962C8B-B14F-4D97-AF65-F5344CB8AC3E}">
        <p14:creationId xmlns:p14="http://schemas.microsoft.com/office/powerpoint/2010/main" val="217354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Objective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71">
            <a:extLst>
              <a:ext uri="{FF2B5EF4-FFF2-40B4-BE49-F238E27FC236}">
                <a16:creationId xmlns:a16="http://schemas.microsoft.com/office/drawing/2014/main" id="{F364AF66-1236-E546-BBBE-E9D727DF0647}"/>
              </a:ext>
            </a:extLst>
          </p:cNvPr>
          <p:cNvSpPr/>
          <p:nvPr/>
        </p:nvSpPr>
        <p:spPr>
          <a:xfrm>
            <a:off x="1398838" y="2707392"/>
            <a:ext cx="9672122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rgbClr val="E37156"/>
                </a:solidFill>
              </a:rPr>
              <a:t>Improve 3D pose estimation accuracy </a:t>
            </a: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rgbClr val="E37156"/>
                </a:solidFill>
              </a:rPr>
              <a:t>using multi-view images</a:t>
            </a:r>
            <a:endParaRPr lang="ko-KR" altLang="en-US" sz="2000" dirty="0">
              <a:solidFill>
                <a:srgbClr val="E371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3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Related work - </a:t>
            </a: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SMPLify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69;p15">
            <a:extLst>
              <a:ext uri="{FF2B5EF4-FFF2-40B4-BE49-F238E27FC236}">
                <a16:creationId xmlns:a16="http://schemas.microsoft.com/office/drawing/2014/main" id="{55A386F5-B502-FE48-B3FA-3B7D8BC50A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63039" y="3570018"/>
            <a:ext cx="4033947" cy="232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0;p15">
            <a:extLst>
              <a:ext uri="{FF2B5EF4-FFF2-40B4-BE49-F238E27FC236}">
                <a16:creationId xmlns:a16="http://schemas.microsoft.com/office/drawing/2014/main" id="{16260263-E784-6240-8276-65776CB316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280" y="3739492"/>
            <a:ext cx="4716320" cy="18070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FB903A-0E3F-BC41-A03B-027C41C4CD5A}"/>
              </a:ext>
            </a:extLst>
          </p:cNvPr>
          <p:cNvSpPr/>
          <p:nvPr/>
        </p:nvSpPr>
        <p:spPr>
          <a:xfrm>
            <a:off x="1442719" y="2108398"/>
            <a:ext cx="956382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-&gt; 2D annotation -&gt; 3D annotation -&gt; </a:t>
            </a:r>
            <a:r>
              <a:rPr lang="en-US" altLang="ko-KR" sz="2400" b="1" dirty="0">
                <a:solidFill>
                  <a:srgbClr val="E37156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95816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Related work - HMR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52122C9-99F3-3C4C-995F-C61824338C07}"/>
              </a:ext>
            </a:extLst>
          </p:cNvPr>
          <p:cNvSpPr/>
          <p:nvPr/>
        </p:nvSpPr>
        <p:spPr>
          <a:xfrm>
            <a:off x="2870653" y="1996956"/>
            <a:ext cx="669554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Image -&gt; 3D annotation(using Discriminator)</a:t>
            </a:r>
            <a:endParaRPr lang="en-US" altLang="ko-KR" sz="2400" b="1" dirty="0">
              <a:solidFill>
                <a:srgbClr val="E37156"/>
              </a:solidFill>
            </a:endParaRPr>
          </a:p>
        </p:txBody>
      </p:sp>
      <p:pic>
        <p:nvPicPr>
          <p:cNvPr id="7" name="Google Shape;77;p16">
            <a:extLst>
              <a:ext uri="{FF2B5EF4-FFF2-40B4-BE49-F238E27FC236}">
                <a16:creationId xmlns:a16="http://schemas.microsoft.com/office/drawing/2014/main" id="{2C756C4F-9AE8-F645-854B-FF5B5C4A1E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0197"/>
          <a:stretch/>
        </p:blipFill>
        <p:spPr>
          <a:xfrm>
            <a:off x="2457448" y="3038750"/>
            <a:ext cx="7521956" cy="2793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58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Related work - SPIN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7045BCB-5803-B347-9CD2-61C8DC1559DF}"/>
              </a:ext>
            </a:extLst>
          </p:cNvPr>
          <p:cNvGrpSpPr/>
          <p:nvPr/>
        </p:nvGrpSpPr>
        <p:grpSpPr>
          <a:xfrm>
            <a:off x="2789937" y="1487859"/>
            <a:ext cx="9274473" cy="4097025"/>
            <a:chOff x="2789937" y="1487859"/>
            <a:chExt cx="9274473" cy="4097025"/>
          </a:xfrm>
        </p:grpSpPr>
        <p:grpSp>
          <p:nvGrpSpPr>
            <p:cNvPr id="9" name="Google Shape;88;p17">
              <a:extLst>
                <a:ext uri="{FF2B5EF4-FFF2-40B4-BE49-F238E27FC236}">
                  <a16:creationId xmlns:a16="http://schemas.microsoft.com/office/drawing/2014/main" id="{8E06C3F4-1717-FA40-ABA9-A93CA745F85D}"/>
                </a:ext>
              </a:extLst>
            </p:cNvPr>
            <p:cNvGrpSpPr/>
            <p:nvPr/>
          </p:nvGrpSpPr>
          <p:grpSpPr>
            <a:xfrm>
              <a:off x="2789937" y="1487859"/>
              <a:ext cx="9274473" cy="4097025"/>
              <a:chOff x="1573087" y="1158325"/>
              <a:chExt cx="6610102" cy="3663275"/>
            </a:xfrm>
          </p:grpSpPr>
          <p:pic>
            <p:nvPicPr>
              <p:cNvPr id="11" name="Google Shape;89;p17">
                <a:extLst>
                  <a:ext uri="{FF2B5EF4-FFF2-40B4-BE49-F238E27FC236}">
                    <a16:creationId xmlns:a16="http://schemas.microsoft.com/office/drawing/2014/main" id="{178843F4-E2A7-1C41-9DDA-26DDF39CC433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573087" y="1158325"/>
                <a:ext cx="5997824" cy="2571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90;p17">
                <a:extLst>
                  <a:ext uri="{FF2B5EF4-FFF2-40B4-BE49-F238E27FC236}">
                    <a16:creationId xmlns:a16="http://schemas.microsoft.com/office/drawing/2014/main" id="{21C92BD5-7812-3E42-B868-1478991F2583}"/>
                  </a:ext>
                </a:extLst>
              </p:cNvPr>
              <p:cNvSpPr/>
              <p:nvPr/>
            </p:nvSpPr>
            <p:spPr>
              <a:xfrm>
                <a:off x="5380325" y="3870525"/>
                <a:ext cx="703050" cy="640125"/>
              </a:xfrm>
              <a:custGeom>
                <a:avLst/>
                <a:gdLst/>
                <a:ahLst/>
                <a:cxnLst/>
                <a:rect l="l" t="t" r="r" b="b"/>
                <a:pathLst>
                  <a:path w="28122" h="25605" extrusionOk="0">
                    <a:moveTo>
                      <a:pt x="0" y="0"/>
                    </a:moveTo>
                    <a:cubicBezTo>
                      <a:pt x="0" y="7712"/>
                      <a:pt x="656" y="17183"/>
                      <a:pt x="6512" y="22202"/>
                    </a:cubicBezTo>
                    <a:cubicBezTo>
                      <a:pt x="12032" y="26934"/>
                      <a:pt x="20851" y="25162"/>
                      <a:pt x="28122" y="25162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3" name="Google Shape;91;p17">
                <a:extLst>
                  <a:ext uri="{FF2B5EF4-FFF2-40B4-BE49-F238E27FC236}">
                    <a16:creationId xmlns:a16="http://schemas.microsoft.com/office/drawing/2014/main" id="{A9775A68-27AD-1C49-B7B2-EE059771BF87}"/>
                  </a:ext>
                </a:extLst>
              </p:cNvPr>
              <p:cNvSpPr txBox="1"/>
              <p:nvPr/>
            </p:nvSpPr>
            <p:spPr>
              <a:xfrm>
                <a:off x="6318089" y="4181400"/>
                <a:ext cx="18651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>
                    <a:latin typeface="+mj-lt"/>
                    <a:ea typeface="12LotteMartDreamBold" panose="02020603020101020101" pitchFamily="18" charset="-127"/>
                  </a:rPr>
                  <a:t>Use multi-view fitting</a:t>
                </a:r>
                <a:endParaRPr dirty="0">
                  <a:latin typeface="+mj-lt"/>
                  <a:ea typeface="12LotteMartDreamBold" panose="02020603020101020101" pitchFamily="18" charset="-127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>
                    <a:latin typeface="+mj-lt"/>
                    <a:ea typeface="12LotteMartDreamBold" panose="02020603020101020101" pitchFamily="18" charset="-127"/>
                  </a:rPr>
                  <a:t>(Todo forward)</a:t>
                </a:r>
                <a:endParaRPr dirty="0">
                  <a:latin typeface="+mj-lt"/>
                  <a:ea typeface="12LotteMartDreamBold" panose="02020603020101020101" pitchFamily="18" charset="-127"/>
                </a:endParaRPr>
              </a:p>
            </p:txBody>
          </p:sp>
        </p:grpSp>
        <p:sp>
          <p:nvSpPr>
            <p:cNvPr id="10" name="Google Shape;92;p17">
              <a:extLst>
                <a:ext uri="{FF2B5EF4-FFF2-40B4-BE49-F238E27FC236}">
                  <a16:creationId xmlns:a16="http://schemas.microsoft.com/office/drawing/2014/main" id="{BE5D40D1-DDFB-8A45-9811-361F7EB2D85C}"/>
                </a:ext>
              </a:extLst>
            </p:cNvPr>
            <p:cNvSpPr txBox="1"/>
            <p:nvPr/>
          </p:nvSpPr>
          <p:spPr>
            <a:xfrm>
              <a:off x="4061325" y="2371669"/>
              <a:ext cx="2420851" cy="878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dirty="0">
                  <a:highlight>
                    <a:srgbClr val="B8C5F1"/>
                  </a:highlight>
                  <a:latin typeface="+mj-lt"/>
                  <a:ea typeface="12LotteMartDreamBold" panose="02020603020101020101" pitchFamily="18" charset="-127"/>
                </a:rPr>
                <a:t>HMR</a:t>
              </a:r>
              <a:endParaRPr sz="1400" dirty="0">
                <a:highlight>
                  <a:srgbClr val="B8C5F1"/>
                </a:highlight>
                <a:latin typeface="+mj-lt"/>
                <a:ea typeface="12LotteMartDreamBold" panose="02020603020101020101" pitchFamily="18" charset="-127"/>
              </a:endParaRPr>
            </a:p>
          </p:txBody>
        </p:sp>
      </p:grpSp>
      <p:pic>
        <p:nvPicPr>
          <p:cNvPr id="15" name="Google Shape;84;p17">
            <a:extLst>
              <a:ext uri="{FF2B5EF4-FFF2-40B4-BE49-F238E27FC236}">
                <a16:creationId xmlns:a16="http://schemas.microsoft.com/office/drawing/2014/main" id="{24C1CD31-4CD2-B148-8EED-9651DB6C9B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78" y="4521197"/>
            <a:ext cx="6695521" cy="1902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71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Related work - VIBE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98;p18">
            <a:extLst>
              <a:ext uri="{FF2B5EF4-FFF2-40B4-BE49-F238E27FC236}">
                <a16:creationId xmlns:a16="http://schemas.microsoft.com/office/drawing/2014/main" id="{9D6F583D-A80A-E74F-8851-41528B35EFF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436" y="3695842"/>
            <a:ext cx="10856334" cy="2194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C5F145-700D-104A-BA48-9500BCEAA82F}"/>
              </a:ext>
            </a:extLst>
          </p:cNvPr>
          <p:cNvSpPr/>
          <p:nvPr/>
        </p:nvSpPr>
        <p:spPr>
          <a:xfrm>
            <a:off x="1564319" y="1925518"/>
            <a:ext cx="9563821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GRU outputs latent variables containing information incorporated from past and future frames.</a:t>
            </a:r>
            <a:endParaRPr lang="en-US" altLang="ko-KR" sz="2400" b="1" dirty="0">
              <a:solidFill>
                <a:srgbClr val="E37156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3BCDEA0-E6D7-3B4C-AC2B-6CF5D53781D3}"/>
              </a:ext>
            </a:extLst>
          </p:cNvPr>
          <p:cNvSpPr/>
          <p:nvPr/>
        </p:nvSpPr>
        <p:spPr>
          <a:xfrm>
            <a:off x="3019647" y="3695842"/>
            <a:ext cx="3891516" cy="219459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9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Problem Statement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oogle Shape;107;p19">
            <a:extLst>
              <a:ext uri="{FF2B5EF4-FFF2-40B4-BE49-F238E27FC236}">
                <a16:creationId xmlns:a16="http://schemas.microsoft.com/office/drawing/2014/main" id="{F4997D4D-725A-094A-9577-8362854812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2366" y="3043275"/>
            <a:ext cx="4994888" cy="301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85835E-E5A2-4940-80B7-725859564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55" y="2863998"/>
            <a:ext cx="3810000" cy="3378200"/>
          </a:xfrm>
          <a:prstGeom prst="rect">
            <a:avLst/>
          </a:prstGeom>
        </p:spPr>
      </p:pic>
      <p:sp>
        <p:nvSpPr>
          <p:cNvPr id="10" name="직사각형 71">
            <a:extLst>
              <a:ext uri="{FF2B5EF4-FFF2-40B4-BE49-F238E27FC236}">
                <a16:creationId xmlns:a16="http://schemas.microsoft.com/office/drawing/2014/main" id="{2514938D-2423-374B-A422-20FD3A49B3BB}"/>
              </a:ext>
            </a:extLst>
          </p:cNvPr>
          <p:cNvSpPr/>
          <p:nvPr/>
        </p:nvSpPr>
        <p:spPr>
          <a:xfrm>
            <a:off x="2104967" y="1304014"/>
            <a:ext cx="7870214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E37156"/>
                </a:solidFill>
              </a:rPr>
              <a:t>Low accuracy for unusual pose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Not enough multi-view datasets with Ground Truth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9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Solution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71">
            <a:extLst>
              <a:ext uri="{FF2B5EF4-FFF2-40B4-BE49-F238E27FC236}">
                <a16:creationId xmlns:a16="http://schemas.microsoft.com/office/drawing/2014/main" id="{70A17F27-96C0-B24B-B84D-CD00B120F11F}"/>
              </a:ext>
            </a:extLst>
          </p:cNvPr>
          <p:cNvSpPr/>
          <p:nvPr/>
        </p:nvSpPr>
        <p:spPr>
          <a:xfrm>
            <a:off x="3057318" y="1276650"/>
            <a:ext cx="6585364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E37156"/>
                </a:solidFill>
              </a:rPr>
              <a:t>Find confidence map – SMPL relationship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Extend SPIN Model</a:t>
            </a:r>
            <a:r>
              <a:rPr lang="ko-KR" altLang="en-US" sz="2400" b="1" dirty="0">
                <a:solidFill>
                  <a:srgbClr val="E37156"/>
                </a:solidFill>
              </a:rPr>
              <a:t> </a:t>
            </a:r>
            <a:endParaRPr lang="en-US" altLang="ko-KR" sz="2400" b="1" dirty="0">
              <a:solidFill>
                <a:srgbClr val="E37156"/>
              </a:solidFill>
            </a:endParaRPr>
          </a:p>
        </p:txBody>
      </p:sp>
      <p:pic>
        <p:nvPicPr>
          <p:cNvPr id="6" name="Google Shape;126;p21">
            <a:extLst>
              <a:ext uri="{FF2B5EF4-FFF2-40B4-BE49-F238E27FC236}">
                <a16:creationId xmlns:a16="http://schemas.microsoft.com/office/drawing/2014/main" id="{CA65369F-EA75-814A-9A2A-2524BD6098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7688" y="2479172"/>
            <a:ext cx="8064624" cy="7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5;p23">
            <a:extLst>
              <a:ext uri="{FF2B5EF4-FFF2-40B4-BE49-F238E27FC236}">
                <a16:creationId xmlns:a16="http://schemas.microsoft.com/office/drawing/2014/main" id="{C8342AD9-866C-DF4E-879E-FDB5510447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948" y="3405824"/>
            <a:ext cx="4647096" cy="334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95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Architecture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6487243-DF70-6A48-8F91-BA3A0DDD272D}"/>
              </a:ext>
            </a:extLst>
          </p:cNvPr>
          <p:cNvSpPr/>
          <p:nvPr/>
        </p:nvSpPr>
        <p:spPr>
          <a:xfrm>
            <a:off x="891070" y="1570383"/>
            <a:ext cx="10381764" cy="4790661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ABFAF-EEEB-7744-836D-3863F8743768}"/>
              </a:ext>
            </a:extLst>
          </p:cNvPr>
          <p:cNvSpPr/>
          <p:nvPr/>
        </p:nvSpPr>
        <p:spPr>
          <a:xfrm>
            <a:off x="1560305" y="2090528"/>
            <a:ext cx="3985730" cy="2282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5E2DE-8055-BF45-95CE-31DE9B71722E}"/>
              </a:ext>
            </a:extLst>
          </p:cNvPr>
          <p:cNvSpPr/>
          <p:nvPr/>
        </p:nvSpPr>
        <p:spPr>
          <a:xfrm>
            <a:off x="1669201" y="2223052"/>
            <a:ext cx="1928765" cy="937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Downloader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A8DFF2-7A65-DF41-BE55-4AD65486DD2C}"/>
              </a:ext>
            </a:extLst>
          </p:cNvPr>
          <p:cNvSpPr/>
          <p:nvPr/>
        </p:nvSpPr>
        <p:spPr>
          <a:xfrm>
            <a:off x="2981738" y="3280923"/>
            <a:ext cx="2453043" cy="937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Openpose</a:t>
            </a:r>
            <a:r>
              <a:rPr lang="en-US" dirty="0">
                <a:solidFill>
                  <a:schemeClr val="tx1"/>
                </a:solidFill>
              </a:rPr>
              <a:t> 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YOLO + </a:t>
            </a:r>
            <a:r>
              <a:rPr lang="en-US" dirty="0" err="1">
                <a:solidFill>
                  <a:schemeClr val="tx1"/>
                </a:solidFill>
              </a:rPr>
              <a:t>DeepSort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직사각형 71">
            <a:extLst>
              <a:ext uri="{FF2B5EF4-FFF2-40B4-BE49-F238E27FC236}">
                <a16:creationId xmlns:a16="http://schemas.microsoft.com/office/drawing/2014/main" id="{E186CA7E-CF7C-D84A-8CB1-A9DBBFCCEB94}"/>
              </a:ext>
            </a:extLst>
          </p:cNvPr>
          <p:cNvSpPr/>
          <p:nvPr/>
        </p:nvSpPr>
        <p:spPr>
          <a:xfrm>
            <a:off x="6356935" y="5502433"/>
            <a:ext cx="419842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 (Extend SPIN model)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71">
            <a:extLst>
              <a:ext uri="{FF2B5EF4-FFF2-40B4-BE49-F238E27FC236}">
                <a16:creationId xmlns:a16="http://schemas.microsoft.com/office/drawing/2014/main" id="{0E2E5F0B-83DB-0E48-80D0-258AD4C9BC72}"/>
              </a:ext>
            </a:extLst>
          </p:cNvPr>
          <p:cNvSpPr/>
          <p:nvPr/>
        </p:nvSpPr>
        <p:spPr>
          <a:xfrm>
            <a:off x="2375313" y="4316364"/>
            <a:ext cx="23557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Pre-processing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E841B-D23E-2F4C-8179-EFCF2461046D}"/>
              </a:ext>
            </a:extLst>
          </p:cNvPr>
          <p:cNvSpPr/>
          <p:nvPr/>
        </p:nvSpPr>
        <p:spPr>
          <a:xfrm>
            <a:off x="6416569" y="3214775"/>
            <a:ext cx="3985730" cy="2282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10E4FF-2818-8C45-9ABF-39F6C055E24B}"/>
              </a:ext>
            </a:extLst>
          </p:cNvPr>
          <p:cNvSpPr/>
          <p:nvPr/>
        </p:nvSpPr>
        <p:spPr>
          <a:xfrm>
            <a:off x="6525465" y="3347299"/>
            <a:ext cx="1928765" cy="937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 image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HMR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8E1A3-0939-C444-8D06-381D2FC05210}"/>
              </a:ext>
            </a:extLst>
          </p:cNvPr>
          <p:cNvSpPr/>
          <p:nvPr/>
        </p:nvSpPr>
        <p:spPr>
          <a:xfrm>
            <a:off x="7838002" y="4405170"/>
            <a:ext cx="2453043" cy="937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Suggested constraint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calculator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42B101-8A50-014C-98A5-7743033BAD75}"/>
              </a:ext>
            </a:extLst>
          </p:cNvPr>
          <p:cNvCxnSpPr/>
          <p:nvPr/>
        </p:nvCxnSpPr>
        <p:spPr>
          <a:xfrm>
            <a:off x="453749" y="2683565"/>
            <a:ext cx="9043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3BBED5-2B32-814D-8E17-BC995084E193}"/>
              </a:ext>
            </a:extLst>
          </p:cNvPr>
          <p:cNvCxnSpPr>
            <a:cxnSpLocks/>
          </p:cNvCxnSpPr>
          <p:nvPr/>
        </p:nvCxnSpPr>
        <p:spPr>
          <a:xfrm>
            <a:off x="5645425" y="3829878"/>
            <a:ext cx="6559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9E84D2-A3BB-4F4A-9092-13A96D5842FB}"/>
              </a:ext>
            </a:extLst>
          </p:cNvPr>
          <p:cNvCxnSpPr/>
          <p:nvPr/>
        </p:nvCxnSpPr>
        <p:spPr>
          <a:xfrm>
            <a:off x="10622821" y="4891330"/>
            <a:ext cx="9043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294BC1-59CD-ED4D-88C8-0B15C3C7B57A}"/>
              </a:ext>
            </a:extLst>
          </p:cNvPr>
          <p:cNvCxnSpPr>
            <a:cxnSpLocks/>
          </p:cNvCxnSpPr>
          <p:nvPr/>
        </p:nvCxnSpPr>
        <p:spPr>
          <a:xfrm>
            <a:off x="2870484" y="3041373"/>
            <a:ext cx="449186" cy="365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D83CA3-37C3-CF4A-82AF-4B1219865D86}"/>
              </a:ext>
            </a:extLst>
          </p:cNvPr>
          <p:cNvCxnSpPr>
            <a:cxnSpLocks/>
          </p:cNvCxnSpPr>
          <p:nvPr/>
        </p:nvCxnSpPr>
        <p:spPr>
          <a:xfrm>
            <a:off x="7890712" y="4162250"/>
            <a:ext cx="449186" cy="365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FB6C18E-AAAB-D24D-ACCB-6E3762E6AFDB}"/>
              </a:ext>
            </a:extLst>
          </p:cNvPr>
          <p:cNvSpPr/>
          <p:nvPr/>
        </p:nvSpPr>
        <p:spPr>
          <a:xfrm>
            <a:off x="9009212" y="3977395"/>
            <a:ext cx="552231" cy="546538"/>
          </a:xfrm>
          <a:prstGeom prst="utur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FAC2A-F6A5-D24F-9477-1FF880C5093A}"/>
              </a:ext>
            </a:extLst>
          </p:cNvPr>
          <p:cNvSpPr/>
          <p:nvPr/>
        </p:nvSpPr>
        <p:spPr>
          <a:xfrm>
            <a:off x="580663" y="222730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Link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2259DB-F9DE-7E4C-AFD9-24A6AD3AC329}"/>
              </a:ext>
            </a:extLst>
          </p:cNvPr>
          <p:cNvSpPr/>
          <p:nvPr/>
        </p:nvSpPr>
        <p:spPr>
          <a:xfrm>
            <a:off x="10708160" y="4490523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SMPL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2626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348</Words>
  <Application>Microsoft Macintosh PowerPoint</Application>
  <PresentationFormat>Widescreen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12LotteMartDreamBold</vt:lpstr>
      <vt:lpstr>맑은 고딕</vt:lpstr>
      <vt:lpstr>Arial</vt:lpstr>
      <vt:lpstr>7_Office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Microsoft Office User</cp:lastModifiedBy>
  <cp:revision>18</cp:revision>
  <cp:lastPrinted>2020-10-12T14:55:26Z</cp:lastPrinted>
  <dcterms:created xsi:type="dcterms:W3CDTF">2020-07-28T03:36:19Z</dcterms:created>
  <dcterms:modified xsi:type="dcterms:W3CDTF">2020-10-12T14:55:33Z</dcterms:modified>
</cp:coreProperties>
</file>